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75" r:id="rId5"/>
    <p:sldId id="281" r:id="rId6"/>
    <p:sldId id="257" r:id="rId7"/>
    <p:sldId id="265" r:id="rId8"/>
    <p:sldId id="266" r:id="rId9"/>
    <p:sldId id="267" r:id="rId10"/>
    <p:sldId id="258" r:id="rId11"/>
    <p:sldId id="270" r:id="rId12"/>
    <p:sldId id="276" r:id="rId13"/>
    <p:sldId id="271" r:id="rId14"/>
    <p:sldId id="273" r:id="rId15"/>
    <p:sldId id="277" r:id="rId16"/>
    <p:sldId id="278" r:id="rId17"/>
    <p:sldId id="274" r:id="rId18"/>
    <p:sldId id="279" r:id="rId19"/>
    <p:sldId id="280" r:id="rId20"/>
    <p:sldId id="282" r:id="rId2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790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DD3FE5C-685E-40DC-8B47-8DF64F779F51}" type="datetime1">
              <a:rPr lang="ru-RU" smtClean="0"/>
              <a:pPr rtl="0"/>
              <a:t>23.04.2025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52D75A-407D-4103-A02A-5E07FB0FD905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685616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700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35521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8518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29045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851564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smtClean="0"/>
              <a:pPr rtl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483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14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1729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415445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DDE378-217F-408E-9F08-1F2C2197986A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03573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279508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B390B6-A938-4A3C-81E6-728DA5F6F5C9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62530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CB6574-69C6-4D24-9F36-307D5EE1909D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900086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86FE35-6E1F-4337-8DC1-75284CBAFF98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45025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88FA2-CAE4-491F-91C5-2256E3BFB24E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58007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6B729A-78D4-46ED-B78F-25AAD81A9EA1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807354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12" name="Рисунок 11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48A9C3-BEC6-470C-8939-1BC0DFD13620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51318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0" name="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03777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 hasCustomPrompt="1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noProof="0" dirty="0" smtClean="0"/>
              <a:t>Щелкните значок, чтобы добавить фото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01779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ять рисун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8" name="Поли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9" name="Рисунок 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0" name="Поли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4" name="Поли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0" name="Поли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1" name="Рисунок 2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86467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5B8932-1B2E-4152-972E-5DDDF189815E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443261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ABA02B-48D7-4F45-BDF4-92DC0DAD942C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92624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C929494-1A30-419E-AF45-4DF2B34B9C72}" type="datetime1">
              <a:rPr lang="ru-RU" noProof="0" smtClean="0"/>
              <a:pPr rtl="0"/>
              <a:t>23.04.2025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kabu.ru/story/pdd_v_zhurnale_murzilka_za_nulevyie_6549586" TargetMode="External"/><Relationship Id="rId2" Type="http://schemas.openxmlformats.org/officeDocument/2006/relationships/hyperlink" Target="https://infourok.ru/enciklopediya-detskoy-dorozhnoy-bezopasnosti-2211177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yandex.ru/images/search?from=tabbar&amp;text=%D0%BF%D0%B5%D1%88%D0%B5%D1%85%D0%BE%D0%B4%D0%BD%D1%8B%D0%B9%20%D1%81%D0%B2%D0%B5%D1%82%D0%BE%D1%84%D0%BE%D1%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86392" cy="1082674"/>
          </a:xfrm>
        </p:spPr>
        <p:txBody>
          <a:bodyPr>
            <a:normAutofit/>
          </a:bodyPr>
          <a:lstStyle/>
          <a:p>
            <a:r>
              <a:rPr lang="ru-RU" sz="2400" dirty="0"/>
              <a:t>МУНИЦИПАЛЬНОЕ ДОШКОЛЬНОЕ ОБРАЗОВАТЕЛЬНОЕ УЧРЕЖДЕНИЕ </a:t>
            </a:r>
            <a:r>
              <a:rPr lang="ru-RU" sz="2400" dirty="0" smtClean="0"/>
              <a:t>«ДЕТСКИЙ </a:t>
            </a:r>
            <a:r>
              <a:rPr lang="ru-RU" sz="2400" dirty="0"/>
              <a:t>САД № 165 КРАСНООКТЯБРЬСКОГО РАЙОНА </a:t>
            </a:r>
            <a:r>
              <a:rPr lang="ru-RU" sz="2400" dirty="0" smtClean="0"/>
              <a:t>ВОЛГОГРАДА»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latin typeface="+mj-lt"/>
              </a:rPr>
              <a:t>П</a:t>
            </a:r>
            <a:r>
              <a:rPr lang="ru-RU" sz="2800" b="1" dirty="0" smtClean="0">
                <a:latin typeface="+mj-lt"/>
              </a:rPr>
              <a:t>резентация </a:t>
            </a:r>
            <a:r>
              <a:rPr lang="ru-RU" sz="2800" b="1" dirty="0">
                <a:latin typeface="+mj-lt"/>
              </a:rPr>
              <a:t>по ПДД для детей </a:t>
            </a:r>
            <a:r>
              <a:rPr lang="ru-RU" sz="2800" b="1" dirty="0" smtClean="0">
                <a:latin typeface="+mj-lt"/>
              </a:rPr>
              <a:t>среднего </a:t>
            </a:r>
            <a:r>
              <a:rPr lang="ru-RU" sz="2800" b="1" dirty="0" smtClean="0">
                <a:latin typeface="+mj-lt"/>
              </a:rPr>
              <a:t>дошкольного возраста</a:t>
            </a:r>
            <a:r>
              <a:rPr lang="ru-RU" sz="2800" b="1" dirty="0" smtClean="0">
                <a:latin typeface="+mj-lt"/>
              </a:rPr>
              <a:t>: </a:t>
            </a:r>
          </a:p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«</a:t>
            </a:r>
            <a:r>
              <a:rPr lang="ru-RU" sz="4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Весёлый светофор</a:t>
            </a:r>
            <a:r>
              <a:rPr lang="ru-RU" sz="4400" b="1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» </a:t>
            </a:r>
          </a:p>
          <a:p>
            <a:pPr marL="0" indent="0" algn="r">
              <a:buNone/>
            </a:pPr>
            <a:endParaRPr lang="ru-RU" sz="1900" b="1" dirty="0" smtClean="0">
              <a:latin typeface="+mj-lt"/>
            </a:endParaRPr>
          </a:p>
          <a:p>
            <a:pPr marL="0" indent="0" algn="r">
              <a:buNone/>
            </a:pPr>
            <a:r>
              <a:rPr lang="ru-RU" sz="1900" b="1" dirty="0" smtClean="0">
                <a:latin typeface="+mj-lt"/>
              </a:rPr>
              <a:t>Автор</a:t>
            </a:r>
            <a:r>
              <a:rPr lang="ru-RU" sz="1900" b="1" dirty="0" smtClean="0">
                <a:latin typeface="+mj-lt"/>
              </a:rPr>
              <a:t>: </a:t>
            </a:r>
            <a:r>
              <a:rPr lang="ru-RU" sz="1900" b="1" dirty="0" smtClean="0">
                <a:latin typeface="+mj-lt"/>
              </a:rPr>
              <a:t>Кузнецова </a:t>
            </a:r>
            <a:r>
              <a:rPr lang="ru-RU" sz="1900" b="1" dirty="0" smtClean="0">
                <a:latin typeface="+mj-lt"/>
              </a:rPr>
              <a:t>Вера Анатольевна, воспитатель</a:t>
            </a:r>
            <a:endParaRPr lang="ru-RU" sz="1900" b="1" dirty="0" smtClean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941168"/>
            <a:ext cx="12192000" cy="187220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78" t="13122" r="30281" b="5846"/>
          <a:stretch/>
        </p:blipFill>
        <p:spPr>
          <a:xfrm rot="5400000">
            <a:off x="8713778" y="3320988"/>
            <a:ext cx="1800198" cy="5112568"/>
          </a:xfrm>
          <a:prstGeom prst="rect">
            <a:avLst/>
          </a:prstGeom>
        </p:spPr>
      </p:pic>
      <p:pic>
        <p:nvPicPr>
          <p:cNvPr id="6" name="Рисунок 5" descr="IMG_3759.PNG"/>
          <p:cNvPicPr>
            <a:picLocks noChangeAspect="1"/>
          </p:cNvPicPr>
          <p:nvPr/>
        </p:nvPicPr>
        <p:blipFill>
          <a:blip r:embed="rId3"/>
          <a:srcRect t="21281" r="-7813" b="14654"/>
          <a:stretch>
            <a:fillRect/>
          </a:stretch>
        </p:blipFill>
        <p:spPr>
          <a:xfrm>
            <a:off x="1238216" y="2500306"/>
            <a:ext cx="2379617" cy="200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1488863"/>
      </p:ext>
    </p:extLst>
  </p:cSld>
  <p:clrMapOvr>
    <a:masterClrMapping/>
  </p:clrMapOvr>
  <p:transition spd="med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349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0" y="571480"/>
            <a:ext cx="9144000" cy="473204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Цель презентации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Формировать у дошкольников устойчивые навыки соблюдения и выполнения правил дорожного движения.</a:t>
            </a:r>
          </a:p>
          <a:p>
            <a:pPr>
              <a:buNone/>
            </a:pPr>
            <a:r>
              <a:rPr lang="ru-RU" b="1" dirty="0" smtClean="0"/>
              <a:t>Задачи </a:t>
            </a:r>
            <a:r>
              <a:rPr lang="ru-RU" b="1" dirty="0" smtClean="0"/>
              <a:t>презентации:</a:t>
            </a:r>
            <a:endParaRPr lang="ru-RU" b="1" dirty="0" smtClean="0"/>
          </a:p>
          <a:p>
            <a:r>
              <a:rPr lang="ru-RU" dirty="0" smtClean="0"/>
              <a:t>закрепить знания детей о правилах дорожного движения и поведения на улице;</a:t>
            </a:r>
          </a:p>
          <a:p>
            <a:r>
              <a:rPr lang="ru-RU" dirty="0" smtClean="0"/>
              <a:t>расширить знания о светофоре, который регулирует движения на дороге;</a:t>
            </a:r>
          </a:p>
          <a:p>
            <a:r>
              <a:rPr lang="ru-RU" dirty="0" smtClean="0"/>
              <a:t>продолжить знакомить детей с дорожными знаками: «Пешеходный переход</a:t>
            </a:r>
            <a:r>
              <a:rPr lang="ru-RU" dirty="0" smtClean="0"/>
              <a:t>».</a:t>
            </a:r>
            <a:endParaRPr lang="ru-RU" dirty="0"/>
          </a:p>
        </p:txBody>
      </p:sp>
    </p:spTree>
  </p:cSld>
  <p:clrMapOvr>
    <a:masterClrMapping/>
  </p:clrMapOvr>
  <p:transition spd="med" advTm="7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5640" y="188640"/>
            <a:ext cx="7877472" cy="2948136"/>
          </a:xfrm>
        </p:spPr>
        <p:txBody>
          <a:bodyPr rtlCol="0"/>
          <a:lstStyle/>
          <a:p>
            <a:pPr indent="457200"/>
            <a:r>
              <a:rPr lang="ru-RU" dirty="0" smtClean="0"/>
              <a:t>Добро пожаловать друзья </a:t>
            </a:r>
            <a:r>
              <a:rPr lang="ru-RU" dirty="0"/>
              <a:t>на занятие по правилам дорожного движения для детей</a:t>
            </a:r>
            <a:r>
              <a:rPr lang="ru-RU" dirty="0" smtClean="0"/>
              <a:t>!</a:t>
            </a:r>
          </a:p>
          <a:p>
            <a:pPr indent="457200"/>
            <a:r>
              <a:rPr lang="ru-RU" dirty="0" smtClean="0"/>
              <a:t>Сегодня </a:t>
            </a:r>
            <a:r>
              <a:rPr lang="ru-RU" dirty="0"/>
              <a:t>мы узнаем много интересного о том, как вести себя на дороге, чтобы быть </a:t>
            </a:r>
            <a:r>
              <a:rPr lang="ru-RU" dirty="0" smtClean="0"/>
              <a:t>при этом в безопасности. </a:t>
            </a:r>
          </a:p>
          <a:p>
            <a:pPr indent="457200" algn="ctr"/>
            <a:r>
              <a:rPr lang="ru-RU" dirty="0" smtClean="0"/>
              <a:t>Давайте скорее </a:t>
            </a:r>
            <a:r>
              <a:rPr lang="ru-RU" dirty="0"/>
              <a:t>начнем!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73"/>
          <a:stretch/>
        </p:blipFill>
        <p:spPr>
          <a:xfrm>
            <a:off x="7937" y="2564904"/>
            <a:ext cx="6105649" cy="40449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2798047096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 smtClean="0"/>
              <a:t>А вы знаете ребята, что </a:t>
            </a:r>
            <a:r>
              <a:rPr lang="ru-RU" dirty="0"/>
              <a:t>такое </a:t>
            </a:r>
            <a:r>
              <a:rPr lang="ru-RU" dirty="0" smtClean="0"/>
              <a:t>ПДД?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7010400" y="2245994"/>
            <a:ext cx="4270176" cy="2695173"/>
          </a:xfrm>
        </p:spPr>
        <p:txBody>
          <a:bodyPr rtlCol="0">
            <a:noAutofit/>
          </a:bodyPr>
          <a:lstStyle/>
          <a:p>
            <a:r>
              <a:rPr lang="ru-RU" sz="2800" dirty="0" smtClean="0">
                <a:solidFill>
                  <a:srgbClr val="24292F"/>
                </a:solidFill>
                <a:latin typeface="+mj-lt"/>
              </a:rPr>
              <a:t>ПДД </a:t>
            </a:r>
            <a:r>
              <a:rPr lang="ru-RU" sz="2800" dirty="0">
                <a:solidFill>
                  <a:srgbClr val="24292F"/>
                </a:solidFill>
                <a:latin typeface="+mj-lt"/>
              </a:rPr>
              <a:t>- это Правила </a:t>
            </a:r>
            <a:r>
              <a:rPr lang="ru-RU" sz="2800" dirty="0" smtClean="0">
                <a:solidFill>
                  <a:srgbClr val="24292F"/>
                </a:solidFill>
                <a:latin typeface="+mj-lt"/>
              </a:rPr>
              <a:t>Дорожного Движения</a:t>
            </a:r>
            <a:r>
              <a:rPr lang="ru-RU" sz="2800" dirty="0">
                <a:solidFill>
                  <a:srgbClr val="24292F"/>
                </a:solidFill>
                <a:latin typeface="+mj-lt"/>
              </a:rPr>
              <a:t>. Они устанавливают правила и нормы для всех участников дорожного движения. Они помогают нам быть </a:t>
            </a:r>
            <a:r>
              <a:rPr lang="ru-RU" sz="2800" dirty="0" smtClean="0">
                <a:solidFill>
                  <a:srgbClr val="24292F"/>
                </a:solidFill>
                <a:latin typeface="+mj-lt"/>
              </a:rPr>
              <a:t>в безопасности </a:t>
            </a:r>
            <a:r>
              <a:rPr lang="ru-RU" sz="2800" dirty="0">
                <a:solidFill>
                  <a:srgbClr val="24292F"/>
                </a:solidFill>
                <a:latin typeface="+mj-lt"/>
              </a:rPr>
              <a:t>на </a:t>
            </a:r>
            <a:r>
              <a:rPr lang="ru-RU" sz="2800" dirty="0" smtClean="0">
                <a:solidFill>
                  <a:srgbClr val="24292F"/>
                </a:solidFill>
                <a:latin typeface="+mj-lt"/>
              </a:rPr>
              <a:t>дороге.</a:t>
            </a:r>
            <a:endParaRPr lang="ru-RU" sz="2800" dirty="0">
              <a:latin typeface="+mj-lt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47" b="3447"/>
          <a:stretch>
            <a:fillRect/>
          </a:stretch>
        </p:blipFill>
        <p:spPr/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077" r="1855" b="15356"/>
          <a:stretch/>
        </p:blipFill>
        <p:spPr>
          <a:xfrm>
            <a:off x="119336" y="5085184"/>
            <a:ext cx="2088232" cy="1713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32304" y="4941167"/>
            <a:ext cx="3098934" cy="1857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33893970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10035972" cy="701674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 smtClean="0"/>
              <a:t>Ребята а как вы думаете кто такие пешеходы?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1028580" y="5085184"/>
            <a:ext cx="3566161" cy="936104"/>
          </a:xfrm>
        </p:spPr>
        <p:txBody>
          <a:bodyPr rtlCol="0">
            <a:normAutofit fontScale="92500" lnSpcReduction="10000"/>
          </a:bodyPr>
          <a:lstStyle/>
          <a:p>
            <a:r>
              <a:rPr lang="ru-RU" b="1" dirty="0">
                <a:latin typeface="+mj-lt"/>
              </a:rPr>
              <a:t>Пешеходы</a:t>
            </a:r>
            <a:r>
              <a:rPr lang="ru-RU" dirty="0">
                <a:latin typeface="+mj-lt"/>
              </a:rPr>
              <a:t> - это люди, которые ходят по тротуарам, переходят дорогу на пешеходных переходах и следят за своей безопасностью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767680"/>
          </a:xfrm>
        </p:spPr>
        <p:txBody>
          <a:bodyPr rtlCol="0">
            <a:normAutofit fontScale="92500" lnSpcReduction="10000"/>
          </a:bodyPr>
          <a:lstStyle/>
          <a:p>
            <a:r>
              <a:rPr lang="ru-RU" b="1" dirty="0">
                <a:latin typeface="+mj-lt"/>
              </a:rPr>
              <a:t>Пешеход </a:t>
            </a:r>
            <a:r>
              <a:rPr lang="ru-RU" dirty="0">
                <a:latin typeface="+mj-lt"/>
              </a:rPr>
              <a:t>- это человек, который идёт по дороге пешком, а не едет в каком-либо транспортном средстве.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8" r="2278"/>
          <a:stretch>
            <a:fillRect/>
          </a:stretch>
        </p:blipFill>
        <p:spPr/>
      </p:pic>
      <p:pic>
        <p:nvPicPr>
          <p:cNvPr id="13" name="Рисунок 12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2" r="1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864440091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10396012" cy="603401"/>
          </a:xfrm>
        </p:spPr>
        <p:txBody>
          <a:bodyPr rtlCol="0">
            <a:noAutofit/>
          </a:bodyPr>
          <a:lstStyle/>
          <a:p>
            <a:pPr rtl="0"/>
            <a:r>
              <a:rPr lang="ru-RU" sz="3200" dirty="0" smtClean="0"/>
              <a:t>Ребята а кто - </a:t>
            </a:r>
            <a:r>
              <a:rPr lang="ru-RU" sz="3200" dirty="0" err="1" smtClean="0"/>
              <a:t>нибудь</a:t>
            </a:r>
            <a:r>
              <a:rPr lang="ru-RU" sz="3200" dirty="0" smtClean="0"/>
              <a:t> может сказать что такое пешеходные переходы? Их еще называют зебра! 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623392" y="5919254"/>
            <a:ext cx="11233247" cy="822113"/>
          </a:xfrm>
        </p:spPr>
        <p:txBody>
          <a:bodyPr rtlCol="0">
            <a:noAutofit/>
          </a:bodyPr>
          <a:lstStyle/>
          <a:p>
            <a:r>
              <a:rPr lang="ru-RU" b="1" dirty="0">
                <a:latin typeface="+mj-lt"/>
              </a:rPr>
              <a:t>Пешеходный переход </a:t>
            </a:r>
            <a:r>
              <a:rPr lang="ru-RU" dirty="0">
                <a:latin typeface="+mj-lt"/>
              </a:rPr>
              <a:t>(или «зебра») </a:t>
            </a:r>
            <a:r>
              <a:rPr lang="ru-RU" dirty="0" smtClean="0">
                <a:latin typeface="+mj-lt"/>
              </a:rPr>
              <a:t>- </a:t>
            </a:r>
            <a:r>
              <a:rPr lang="ru-RU" dirty="0">
                <a:latin typeface="+mj-lt"/>
              </a:rPr>
              <a:t>это часть дороги, которая предназначена для перехода пешеходами на другую сторону дороги</a:t>
            </a:r>
            <a:r>
              <a:rPr lang="ru-RU" dirty="0" smtClean="0">
                <a:latin typeface="+mj-lt"/>
              </a:rPr>
              <a:t>.</a:t>
            </a:r>
          </a:p>
          <a:p>
            <a:r>
              <a:rPr lang="ru-RU" dirty="0">
                <a:latin typeface="+mj-lt"/>
              </a:rPr>
              <a:t>Пешеходные переходы помогают пешеходам переходить дорогу безопасно. Переходите дорогу только на зеленый свет светофора и всегда смотрите по сторонам.</a:t>
            </a: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1" r="5001"/>
          <a:stretch>
            <a:fillRect/>
          </a:stretch>
        </p:blipFill>
        <p:spPr/>
      </p:pic>
      <p:pic>
        <p:nvPicPr>
          <p:cNvPr id="14" name="Рисунок 13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48" b="15348"/>
          <a:stretch>
            <a:fillRect/>
          </a:stretch>
        </p:blipFill>
        <p:spPr/>
      </p:pic>
      <p:pic>
        <p:nvPicPr>
          <p:cNvPr id="10" name="Рисунок 9" descr="IMG_3756.PNG"/>
          <p:cNvPicPr>
            <a:picLocks noGrp="1" noChangeAspect="1"/>
          </p:cNvPicPr>
          <p:nvPr>
            <p:ph type="pic" sz="quarter" idx="15"/>
          </p:nvPr>
        </p:nvPicPr>
        <p:blipFill>
          <a:blip r:embed="rId6"/>
          <a:srcRect t="18610" b="18610"/>
          <a:stretch>
            <a:fillRect/>
          </a:stretch>
        </p:blipFill>
        <p:spPr>
          <a:xfrm>
            <a:off x="6810379" y="1109743"/>
            <a:ext cx="2286017" cy="1649530"/>
          </a:xfrm>
        </p:spPr>
      </p:pic>
    </p:spTree>
    <p:extLst>
      <p:ext uri="{BB962C8B-B14F-4D97-AF65-F5344CB8AC3E}">
        <p14:creationId xmlns:p14="http://schemas.microsoft.com/office/powerpoint/2010/main" xmlns="" val="2560558900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9496" y="260648"/>
            <a:ext cx="9108504" cy="1512168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Ребята давайте с </a:t>
            </a:r>
            <a:r>
              <a:rPr lang="ru-RU" dirty="0"/>
              <a:t>вами поговорим о </a:t>
            </a:r>
            <a:r>
              <a:rPr lang="ru-RU" dirty="0" smtClean="0"/>
              <a:t>пешеходных светофорах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71664" y="1988840"/>
            <a:ext cx="5695528" cy="2286744"/>
          </a:xfrm>
        </p:spPr>
        <p:txBody>
          <a:bodyPr rtlCol="0">
            <a:normAutofit/>
          </a:bodyPr>
          <a:lstStyle/>
          <a:p>
            <a:r>
              <a:rPr lang="ru-RU" b="1" dirty="0"/>
              <a:t>Пешеходные светофоры </a:t>
            </a:r>
            <a:r>
              <a:rPr lang="ru-RU" dirty="0"/>
              <a:t>- это </a:t>
            </a:r>
            <a:r>
              <a:rPr lang="ru-RU" dirty="0" smtClean="0"/>
              <a:t>специальное устройство, которое показывает, когда можно переходить дорогу, а когда нельзя!</a:t>
            </a:r>
            <a:endParaRPr lang="ru-RU" dirty="0" smtClean="0"/>
          </a:p>
          <a:p>
            <a:endParaRPr lang="ru-RU" dirty="0" smtClean="0"/>
          </a:p>
        </p:txBody>
      </p:sp>
      <p:pic>
        <p:nvPicPr>
          <p:cNvPr id="5" name="Рисунок 4" descr="IMG_3758.PNG"/>
          <p:cNvPicPr>
            <a:picLocks noChangeAspect="1"/>
          </p:cNvPicPr>
          <p:nvPr/>
        </p:nvPicPr>
        <p:blipFill>
          <a:blip r:embed="rId3"/>
          <a:srcRect l="47462" b="24999"/>
          <a:stretch>
            <a:fillRect/>
          </a:stretch>
        </p:blipFill>
        <p:spPr>
          <a:xfrm>
            <a:off x="9096396" y="2285992"/>
            <a:ext cx="2143140" cy="292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4342303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263674"/>
          </a:xfrm>
        </p:spPr>
        <p:txBody>
          <a:bodyPr rtlCol="0">
            <a:noAutofit/>
          </a:bodyPr>
          <a:lstStyle/>
          <a:p>
            <a:pPr algn="ctr" rtl="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Пешеходный светофор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09588" y="1852106"/>
            <a:ext cx="10572824" cy="2076960"/>
          </a:xfrm>
        </p:spPr>
        <p:txBody>
          <a:bodyPr rtlCol="0"/>
          <a:lstStyle/>
          <a:p>
            <a:pPr rtl="0"/>
            <a:r>
              <a:rPr lang="ru-RU" sz="3600" dirty="0" smtClean="0">
                <a:solidFill>
                  <a:srgbClr val="FF0000"/>
                </a:solidFill>
              </a:rPr>
              <a:t>Красная лампочка означает</a:t>
            </a:r>
            <a:r>
              <a:rPr lang="en-US" sz="3600" dirty="0" smtClean="0">
                <a:solidFill>
                  <a:srgbClr val="FF0000"/>
                </a:solidFill>
              </a:rPr>
              <a:t>: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СТОЙ</a:t>
            </a:r>
            <a:r>
              <a:rPr lang="ru-RU" sz="3600" dirty="0" smtClean="0">
                <a:solidFill>
                  <a:srgbClr val="FF0000"/>
                </a:solidFill>
              </a:rPr>
              <a:t>! Переходить улицу опасно!</a:t>
            </a:r>
            <a:endParaRPr lang="ru-RU" sz="3600" dirty="0" smtClean="0">
              <a:solidFill>
                <a:srgbClr val="FF0000"/>
              </a:solidFill>
            </a:endParaRPr>
          </a:p>
          <a:p>
            <a:pPr rtl="0"/>
            <a:r>
              <a:rPr lang="ru-RU" sz="3600" dirty="0" smtClean="0">
                <a:solidFill>
                  <a:srgbClr val="00B050"/>
                </a:solidFill>
              </a:rPr>
              <a:t>Зеленая лампочка говорит</a:t>
            </a:r>
            <a:r>
              <a:rPr lang="en-US" sz="3600" dirty="0" smtClean="0">
                <a:solidFill>
                  <a:srgbClr val="00B050"/>
                </a:solidFill>
              </a:rPr>
              <a:t>:</a:t>
            </a:r>
            <a:r>
              <a:rPr lang="ru-RU" sz="3600" dirty="0" smtClean="0">
                <a:solidFill>
                  <a:srgbClr val="00B050"/>
                </a:solidFill>
              </a:rPr>
              <a:t> МОЖНО идти!</a:t>
            </a:r>
            <a:endParaRPr lang="ru-RU" sz="3600" dirty="0" smtClean="0">
              <a:solidFill>
                <a:srgbClr val="00B050"/>
              </a:solidFill>
            </a:endParaRPr>
          </a:p>
          <a:p>
            <a:pPr rtl="0"/>
            <a:endParaRPr lang="ru-RU" dirty="0"/>
          </a:p>
        </p:txBody>
      </p:sp>
      <p:pic>
        <p:nvPicPr>
          <p:cNvPr id="7" name="Содержимое 6" descr="IMG_3757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09984" y="3714752"/>
            <a:ext cx="3571900" cy="2286016"/>
          </a:xfrm>
        </p:spPr>
      </p:pic>
    </p:spTree>
    <p:extLst>
      <p:ext uri="{BB962C8B-B14F-4D97-AF65-F5344CB8AC3E}">
        <p14:creationId xmlns:p14="http://schemas.microsoft.com/office/powerpoint/2010/main" xmlns="" val="1359999132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2819400"/>
          </a:xfrm>
        </p:spPr>
        <p:txBody>
          <a:bodyPr>
            <a:normAutofit fontScale="90000"/>
          </a:bodyPr>
          <a:lstStyle/>
          <a:p>
            <a:pPr marL="36830" marR="36830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</a:rPr>
              <a:t>ОСНОВНЫЕ ПРАВИЛА  БЕЗОПАСНОГО ПОВЕДЕНИЯ НА ДОРОГЕ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2019258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48680"/>
            <a:ext cx="10586392" cy="115212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/>
              <a:t>Всегда переходите дорогу на пешеходных переходах, следите за светофором и смотрите по сторонам перед тем, как переходить дорогу.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151899">
            <a:off x="587751" y="4455412"/>
            <a:ext cx="1872495" cy="2499981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91" t="12932" r="11364" b="10329"/>
          <a:stretch/>
        </p:blipFill>
        <p:spPr>
          <a:xfrm>
            <a:off x="9299847" y="4653136"/>
            <a:ext cx="2736305" cy="2110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_375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794" y="1857364"/>
            <a:ext cx="5072098" cy="371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7739965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2636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Никогда не выбегайте на дорогу перед приближающимся автомобилем. Это опасно, потому что водитель не может остановить машину сразу.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164" b="51901"/>
          <a:stretch/>
        </p:blipFill>
        <p:spPr>
          <a:xfrm>
            <a:off x="407368" y="3617627"/>
            <a:ext cx="4377115" cy="3116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r="51007"/>
          <a:stretch/>
        </p:blipFill>
        <p:spPr>
          <a:xfrm>
            <a:off x="6096000" y="2396536"/>
            <a:ext cx="5879306" cy="4337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75010694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424" y="5229200"/>
            <a:ext cx="10585176" cy="93610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На проезжую часть выходите только после того, как убедитесь в отсутствии приближающегося транспорта и слева и справа.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2" r="1502"/>
          <a:stretch>
            <a:fillRect/>
          </a:stretch>
        </p:blipFill>
        <p:spPr/>
      </p:pic>
      <p:pic>
        <p:nvPicPr>
          <p:cNvPr id="7" name="Рисунок 6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2" r="1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683573597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10324004" cy="1147912"/>
          </a:xfrm>
        </p:spPr>
        <p:txBody>
          <a:bodyPr>
            <a:normAutofit fontScale="90000"/>
          </a:bodyPr>
          <a:lstStyle/>
          <a:p>
            <a:r>
              <a:rPr lang="ru-RU" sz="2900" dirty="0">
                <a:solidFill>
                  <a:srgbClr val="404040"/>
                </a:solidFill>
              </a:rPr>
              <a:t>Выйдя из автобуса не выбегайте  на дорогу. Подождите, пока автобус отъедет, и только потом, убедившись в отсутствии машин, переходите дорогу.</a:t>
            </a:r>
            <a:endParaRPr lang="ru-RU" dirty="0"/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343" b="24343"/>
          <a:stretch>
            <a:fillRect/>
          </a:stretch>
        </p:blipFill>
        <p:spPr>
          <a:xfrm>
            <a:off x="994273" y="1268760"/>
            <a:ext cx="4874224" cy="3750319"/>
          </a:xfrm>
        </p:spPr>
      </p:pic>
      <p:pic>
        <p:nvPicPr>
          <p:cNvPr id="12" name="Рисунок 11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4" r="2384"/>
          <a:stretch>
            <a:fillRect/>
          </a:stretch>
        </p:blipFill>
        <p:spPr/>
      </p:pic>
      <p:pic>
        <p:nvPicPr>
          <p:cNvPr id="13" name="Рисунок 12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18" b="156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218747483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70368" cy="1335682"/>
          </a:xfrm>
        </p:spPr>
        <p:txBody>
          <a:bodyPr rtlCol="0">
            <a:normAutofit/>
          </a:bodyPr>
          <a:lstStyle/>
          <a:p>
            <a:r>
              <a:rPr lang="ru-RU" dirty="0"/>
              <a:t>Опасно выезжать на проезжую часть на </a:t>
            </a:r>
            <a:r>
              <a:rPr lang="ru-RU" dirty="0" err="1"/>
              <a:t>скейтах</a:t>
            </a:r>
            <a:r>
              <a:rPr lang="ru-RU" dirty="0"/>
              <a:t> и роликовых коньках.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4032" y="1812194"/>
            <a:ext cx="3131723" cy="3734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1504" y="1813397"/>
            <a:ext cx="3862780" cy="29655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032947896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Опасно играть в мяч и другие игры рядом с проезжей  частью, лучше это делать во дворе или на детской площадке.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1772816"/>
            <a:ext cx="5617429" cy="4930191"/>
          </a:xfrm>
          <a:prstGeom prst="rect">
            <a:avLst/>
          </a:prstGeom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52" y="3035586"/>
            <a:ext cx="5439582" cy="37890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77964836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5680" y="332656"/>
            <a:ext cx="5616624" cy="21602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Детям знать положено, </a:t>
            </a:r>
            <a:br>
              <a:rPr lang="ru-RU" dirty="0" smtClean="0"/>
            </a:br>
            <a:r>
              <a:rPr lang="ru-RU" dirty="0" smtClean="0"/>
              <a:t>Правила дорожные!</a:t>
            </a:r>
            <a:br>
              <a:rPr lang="ru-RU" dirty="0" smtClean="0"/>
            </a:br>
            <a:r>
              <a:rPr lang="ru-RU" dirty="0" smtClean="0"/>
              <a:t>Ты, дружок доверься им:</a:t>
            </a:r>
            <a:br>
              <a:rPr lang="ru-RU" dirty="0" smtClean="0"/>
            </a:br>
            <a:r>
              <a:rPr lang="ru-RU" dirty="0" smtClean="0"/>
              <a:t>Будешь цел и невредим!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4232" y="2492896"/>
            <a:ext cx="3672408" cy="28389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3" t="-388" r="-793" b="388"/>
          <a:stretch/>
        </p:blipFill>
        <p:spPr>
          <a:xfrm>
            <a:off x="0" y="2117657"/>
            <a:ext cx="3575720" cy="35757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6455837"/>
      </p:ext>
    </p:extLst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158" y="533400"/>
            <a:ext cx="8786842" cy="966774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Используемая литература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3968" y="1571612"/>
            <a:ext cx="8143932" cy="307183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 smtClean="0">
                <a:hlinkClick r:id="rId2"/>
              </a:rPr>
              <a:t>https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infourok.ru/enciklopediya-detskoy-dorozhnoy-bezopasnosti-2211177.html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en-US" dirty="0" smtClean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pikabu.ru/story/pdd_v_zhurnale_murzilka_za_nulevyie_6549586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en-US" dirty="0" smtClean="0">
                <a:hlinkClick r:id="rId4"/>
              </a:rPr>
              <a:t>https://yandex.ru/images/search?from=tabbar&amp;text=</a:t>
            </a:r>
            <a:r>
              <a:rPr lang="ru-RU" dirty="0" smtClean="0">
                <a:hlinkClick r:id="rId4"/>
              </a:rPr>
              <a:t>пешеходный%20светофор</a:t>
            </a:r>
            <a:endParaRPr lang="ru-RU" dirty="0"/>
          </a:p>
        </p:txBody>
      </p:sp>
    </p:spTree>
  </p:cSld>
  <p:clrMapOvr>
    <a:masterClrMapping/>
  </p:clrMapOvr>
  <p:transition spd="med" advTm="7000">
    <p:fade/>
  </p:transition>
</p:sld>
</file>

<file path=ppt/theme/theme1.xml><?xml version="1.0" encoding="utf-8"?>
<a:theme xmlns:a="http://schemas.openxmlformats.org/drawingml/2006/main" name="Дети-друзья 16 х 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3246688_TF03896101.potx" id="{A3AB8EB1-32C8-42D1-A2F7-9C8024EB1CB7}" vid="{880779B9-4198-47E8-81D9-8281AF4E13F9}"/>
    </a:ext>
  </a:extLst>
</a:theme>
</file>

<file path=ppt/theme/theme2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 с детьми на школьном дворе, альбом (широкоэкранный формат)</Template>
  <TotalTime>844</TotalTime>
  <Words>542</Words>
  <Application>Microsoft Office PowerPoint</Application>
  <PresentationFormat>Произвольный</PresentationFormat>
  <Paragraphs>50</Paragraphs>
  <Slides>17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Дети-друзья 16 х 9</vt:lpstr>
      <vt:lpstr>МУНИЦИПАЛЬНОЕ ДОШКОЛЬНОЕ ОБРАЗОВАТЕЛЬНОЕ УЧРЕЖДЕНИЕ «ДЕТСКИЙ САД № 165 КРАСНООКТЯБРЬСКОГО РАЙОНА ВОЛГОГРАДА»</vt:lpstr>
      <vt:lpstr>Слайд 2</vt:lpstr>
      <vt:lpstr>Слайд 3</vt:lpstr>
      <vt:lpstr>А вы знаете ребята, что такое ПДД?</vt:lpstr>
      <vt:lpstr>Ребята а как вы думаете кто такие пешеходы?</vt:lpstr>
      <vt:lpstr>Ребята а кто - нибудь может сказать что такое пешеходные переходы? Их еще называют зебра! </vt:lpstr>
      <vt:lpstr>Ребята давайте с вами поговорим о пешеходных светофорах</vt:lpstr>
      <vt:lpstr> Пешеходный светофор:</vt:lpstr>
      <vt:lpstr>ОСНОВНЫЕ ПРАВИЛА  БЕЗОПАСНОГО ПОВЕДЕНИЯ НА ДОРОГЕ  </vt:lpstr>
      <vt:lpstr>Всегда переходите дорогу на пешеходных переходах, следите за светофором и смотрите по сторонам перед тем, как переходить дорогу.</vt:lpstr>
      <vt:lpstr>Никогда не выбегайте на дорогу перед приближающимся автомобилем. Это опасно, потому что водитель не может остановить машину сразу.</vt:lpstr>
      <vt:lpstr>На проезжую часть выходите только после того, как убедитесь в отсутствии приближающегося транспорта и слева и справа.</vt:lpstr>
      <vt:lpstr>Выйдя из автобуса не выбегайте  на дорогу. Подождите, пока автобус отъедет, и только потом, убедившись в отсутствии машин, переходите дорогу.</vt:lpstr>
      <vt:lpstr>Опасно выезжать на проезжую часть на скейтах и роликовых коньках.</vt:lpstr>
      <vt:lpstr>Опасно играть в мяч и другие игры рядом с проезжей  частью, лучше это делать во дворе или на детской площадке.</vt:lpstr>
      <vt:lpstr>Детям знать положено,  Правила дорожные! Ты, дружок доверься им: Будешь цел и невредим! </vt:lpstr>
      <vt:lpstr>Используемая литература: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«ДЕТСКИЙ САД № 165 КРАСНООКТЯБРЬСКОГО РАЙОНА ВОЛГОГРАДА»</dc:title>
  <dc:creator>Владимир Кузнецов</dc:creator>
  <cp:lastModifiedBy>admin</cp:lastModifiedBy>
  <cp:revision>35</cp:revision>
  <dcterms:created xsi:type="dcterms:W3CDTF">2024-04-16T17:22:14Z</dcterms:created>
  <dcterms:modified xsi:type="dcterms:W3CDTF">2025-04-23T07:58:53Z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